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7"/>
  </p:notesMasterIdLst>
  <p:sldIdLst>
    <p:sldId id="264" r:id="rId2"/>
    <p:sldId id="266" r:id="rId3"/>
    <p:sldId id="265" r:id="rId4"/>
    <p:sldId id="278" r:id="rId5"/>
    <p:sldId id="267" r:id="rId6"/>
    <p:sldId id="268" r:id="rId7"/>
    <p:sldId id="276" r:id="rId8"/>
    <p:sldId id="271" r:id="rId9"/>
    <p:sldId id="281" r:id="rId10"/>
    <p:sldId id="273" r:id="rId11"/>
    <p:sldId id="274" r:id="rId12"/>
    <p:sldId id="275" r:id="rId13"/>
    <p:sldId id="279" r:id="rId14"/>
    <p:sldId id="280" r:id="rId15"/>
    <p:sldId id="27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0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1/10/19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8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0.png"/><Relationship Id="rId7" Type="http://schemas.openxmlformats.org/officeDocument/2006/relationships/image" Target="../media/image4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20.png"/><Relationship Id="rId7" Type="http://schemas.openxmlformats.org/officeDocument/2006/relationships/image" Target="../media/image48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0.png"/><Relationship Id="rId5" Type="http://schemas.openxmlformats.org/officeDocument/2006/relationships/image" Target="../media/image370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/>
              <a:t>Guest Lecture 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Splitting and Stabilization Errors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Staggered or Equal-order Interpolation (Collocated)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 that we need not split the system for a staggered scheme: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or collocated: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Conclusion: Monolithic schemes control splitting error, however, dealing with pressure stabilization is an additional complexity for equal-order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of the B</a:t>
            </a:r>
            <a:r>
              <a:rPr lang="en-US" baseline="-25000" dirty="0"/>
              <a:t>1</a:t>
            </a:r>
            <a:r>
              <a:rPr lang="en-US" dirty="0"/>
              <a:t> can Vary by The Method..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Pressure-Stabilized </a:t>
            </a:r>
            <a:r>
              <a:rPr lang="en-US" dirty="0" err="1"/>
              <a:t>Petrov-Galerkin</a:t>
            </a:r>
            <a:r>
              <a:rPr lang="en-US" dirty="0"/>
              <a:t> methods (Hughes et al, 1985):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Here, </a:t>
            </a:r>
            <a:r>
              <a:rPr lang="en-US" b="1" dirty="0"/>
              <a:t>M</a:t>
            </a:r>
            <a:r>
              <a:rPr lang="en-US" dirty="0"/>
              <a:t> is a fine scale momentum residual and w is the test function for the Finite Element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</a:t>
            </a:r>
            <a:r>
              <a:rPr lang="en-US" b="1" dirty="0"/>
              <a:t>M</a:t>
            </a:r>
            <a:r>
              <a:rPr lang="en-US" dirty="0"/>
              <a:t> contains a local pressure gradient which, thereby, provides the pressure stabilization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fine-scale momentum residual is evaluated locally at the quadrature point and with mesh refinement reduces at a design-order rate</a:t>
            </a:r>
          </a:p>
          <a:p>
            <a:pPr>
              <a:buFont typeface="Arial" charset="0"/>
              <a:buChar char="•"/>
            </a:pPr>
            <a:r>
              <a:rPr lang="en-US" dirty="0"/>
              <a:t> With some algebra, one can show that </a:t>
            </a:r>
            <a:r>
              <a:rPr lang="en-US" b="1" dirty="0"/>
              <a:t>L-DG</a:t>
            </a:r>
            <a:r>
              <a:rPr lang="en-US" dirty="0"/>
              <a:t> ~ </a:t>
            </a:r>
            <a:r>
              <a:rPr lang="en-US" b="1" dirty="0"/>
              <a:t>M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For more references, see </a:t>
            </a:r>
            <a:r>
              <a:rPr lang="en-US" dirty="0" err="1"/>
              <a:t>Magumdar</a:t>
            </a:r>
            <a:r>
              <a:rPr lang="en-US" dirty="0"/>
              <a:t>, Numerical Heat Transfer, 1988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t</a:t>
            </a:r>
            <a:r>
              <a:rPr lang="en-US" dirty="0"/>
              <a:t> can be ~: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Simulation time step, i.e.,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Local advection/diffusion time scale,                             - or a more </a:t>
            </a:r>
            <a:r>
              <a:rPr lang="en-US" dirty="0" err="1"/>
              <a:t>accurateflow</a:t>
            </a:r>
            <a:r>
              <a:rPr lang="en-US" dirty="0"/>
              <a:t>-aligned approach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Diagonal of A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Full inverse of A (Ozawa)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𝐺𝑤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Verification To Establish 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041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Consider a two-dimensional transient solution to the incompressible equations of motion: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solution is known as the </a:t>
            </a:r>
            <a:r>
              <a:rPr lang="en-US" dirty="0" err="1"/>
              <a:t>convecting</a:t>
            </a:r>
            <a:r>
              <a:rPr lang="en-US" dirty="0"/>
              <a:t>, decaying, Taylor vortex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blipFill rotWithShape="0">
                <a:blip r:embed="rId4"/>
                <a:stretch>
                  <a:fillRect l="-376" r="-1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blipFill rotWithShape="0">
                <a:blip r:embed="rId5"/>
                <a:stretch>
                  <a:fillRect l="-2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mr-IN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𝑜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TV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804" y="3536926"/>
            <a:ext cx="3229060" cy="2783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4056128" y="3107733"/>
            <a:ext cx="3745207" cy="328024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7025835" y="3678181"/>
            <a:ext cx="758049" cy="98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83884" y="3355016"/>
            <a:ext cx="1360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Approximate</a:t>
            </a:r>
          </a:p>
          <a:p>
            <a:r>
              <a:rPr lang="en-US" dirty="0">
                <a:latin typeface="+mj-lt"/>
              </a:rPr>
              <a:t>factorization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52012" y="4928496"/>
            <a:ext cx="749323" cy="49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1335" y="4747853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Flavors of</a:t>
            </a:r>
          </a:p>
          <a:p>
            <a:r>
              <a:rPr lang="en-US" dirty="0">
                <a:latin typeface="+mj-lt"/>
              </a:rPr>
              <a:t>incremental</a:t>
            </a:r>
          </a:p>
        </p:txBody>
      </p:sp>
    </p:spTree>
    <p:extLst>
      <p:ext uri="{BB962C8B-B14F-4D97-AF65-F5344CB8AC3E}">
        <p14:creationId xmlns:p14="http://schemas.microsoft.com/office/powerpoint/2010/main" val="1404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boundary conditions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Typical boundaries include the following (mapping to what we know physically in the system):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Inflow: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Wall: velocity, temperature, scalar flux, etc., are known (“no-slip”)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Open: flow leaves or enters the domain with a known “pressure”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Symmetry: no-penetration, zero tangential viscous condition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Periodic: perfect mapping between nodes at provided surface pairs; provides an infinite domain assumption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Non-conformal: static or dynamic/sliding mesh interface in which the surface pair is </a:t>
            </a:r>
            <a:r>
              <a:rPr lang="en-US" dirty="0" err="1"/>
              <a:t>nonconformal</a:t>
            </a:r>
            <a:r>
              <a:rPr lang="en-US" dirty="0"/>
              <a:t> in nature</a:t>
            </a:r>
          </a:p>
        </p:txBody>
      </p:sp>
      <p:pic>
        <p:nvPicPr>
          <p:cNvPr id="6" name="Picture 5" descr="naluP2_s002.0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81" y="4361778"/>
            <a:ext cx="3255439" cy="2067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4124" y="6488668"/>
            <a:ext cx="243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46013" y="6099518"/>
            <a:ext cx="609842" cy="4402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66035" y="5823656"/>
            <a:ext cx="885874" cy="739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451909" y="4807099"/>
            <a:ext cx="774421" cy="4175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81622" y="4362424"/>
            <a:ext cx="2486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</a:t>
            </a:r>
          </a:p>
          <a:p>
            <a:pPr algn="ctr"/>
            <a:r>
              <a:rPr lang="en-US" dirty="0"/>
              <a:t>(known P and far field temperature)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268651" y="5792710"/>
            <a:ext cx="968025" cy="804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10380" y="566409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Span-wise periodic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4247" y="4070282"/>
            <a:ext cx="317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Symmetry</a:t>
            </a:r>
            <a:r>
              <a:rPr lang="en-US"/>
              <a:t>, “flow slips along”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8377" y="4439614"/>
            <a:ext cx="330608" cy="7331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52240" y="5567856"/>
            <a:ext cx="994174" cy="841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24405" y="5328879"/>
            <a:ext cx="189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Inflow </a:t>
            </a:r>
          </a:p>
          <a:p>
            <a:pPr algn="ctr"/>
            <a:r>
              <a:rPr lang="en-US" dirty="0"/>
              <a:t>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1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 Strong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0002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vertex-based schemes, the degree-of-freedom “lives” at the boundary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e.g., wall, inflow and open, boundary condition can be provided by a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(AKA, strong implementation of a known field).</a:t>
            </a:r>
          </a:p>
          <a:p>
            <a:pPr>
              <a:buFont typeface="Arial" charset="0"/>
              <a:buChar char="•"/>
            </a:pPr>
            <a:r>
              <a:rPr lang="en-US" dirty="0"/>
              <a:t> A </a:t>
            </a:r>
            <a:r>
              <a:rPr lang="en-US" dirty="0" err="1"/>
              <a:t>Dirichlet</a:t>
            </a:r>
            <a:r>
              <a:rPr lang="en-US" dirty="0"/>
              <a:t> procedure either condenses the row out of the system or zeroes the row with a unity in the diagonal and the specified value on the RHS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 simple heat conduction solution in which temperature is known at the boundaries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can be shown (see </a:t>
            </a:r>
            <a:r>
              <a:rPr lang="en-US" dirty="0" err="1"/>
              <a:t>Svard</a:t>
            </a:r>
            <a:r>
              <a:rPr lang="en-US" dirty="0"/>
              <a:t> and Nordstrom, JCP, 2008) that a stable and accurate weak BC implementation is provided by: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b="5455"/>
          <a:stretch/>
        </p:blipFill>
        <p:spPr>
          <a:xfrm>
            <a:off x="5887528" y="3669631"/>
            <a:ext cx="2692357" cy="31883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002" y="6503394"/>
            <a:ext cx="363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Here, </a:t>
            </a:r>
            <a:r>
              <a:rPr lang="en-US" dirty="0">
                <a:latin typeface="symbol" charset="2"/>
              </a:rPr>
              <a:t>g</a:t>
            </a:r>
            <a:r>
              <a:rPr lang="en-US" dirty="0">
                <a:latin typeface="+mj-lt"/>
              </a:rPr>
              <a:t> is a constant greater than 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7546E-ACC6-9E41-A111-62DC7ABED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16" y="810731"/>
            <a:ext cx="4004373" cy="28624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/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blipFill>
                <a:blip r:embed="rId6"/>
                <a:stretch>
                  <a:fillRect l="-272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 represents a useful construct to analyze coupling and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 is generally O(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With very </a:t>
            </a:r>
            <a:r>
              <a:rPr lang="en-US"/>
              <a:t>simple modifications, </a:t>
            </a:r>
            <a:r>
              <a:rPr lang="en-US" dirty="0"/>
              <a:t>splitting error is mitigated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 is a critical tool to both test theoretical understandings in addition to establishing a proper code implementation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Splitting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Stabilization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54940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divergence of a vector, </a:t>
            </a:r>
            <a:r>
              <a:rPr lang="en-US" b="1" dirty="0"/>
              <a:t>D</a:t>
            </a:r>
            <a:r>
              <a:rPr lang="en-US" dirty="0"/>
              <a:t>F (a scalar)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Gradient of a scalar, </a:t>
            </a:r>
            <a:r>
              <a:rPr lang="en-US" b="1" dirty="0" err="1"/>
              <a:t>G</a:t>
            </a:r>
            <a:r>
              <a:rPr lang="en-US" dirty="0" err="1"/>
              <a:t>p</a:t>
            </a:r>
            <a:r>
              <a:rPr lang="en-US" dirty="0"/>
              <a:t> (a vector)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Laplace operator, </a:t>
            </a:r>
            <a:r>
              <a:rPr lang="en-US" b="1" dirty="0" err="1"/>
              <a:t>L</a:t>
            </a:r>
            <a:r>
              <a:rPr lang="en-US" b="1" baseline="-25000" dirty="0" err="1">
                <a:latin typeface="symbol" charset="2"/>
              </a:rPr>
              <a:t>l</a:t>
            </a:r>
            <a:r>
              <a:rPr lang="en-US" dirty="0" err="1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7752" t="-2500" r="-2326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/>
          <p:cNvSpPr/>
          <p:nvPr/>
        </p:nvSpPr>
        <p:spPr>
          <a:xfrm rot="-5400000">
            <a:off x="7259042" y="1728657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7480" y="197326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4561" y="2785156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53037" y="1920570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753037" y="2701147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329202" y="2083397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0800000">
            <a:off x="1450812" y="213560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blipFill rotWithShape="0">
                <a:blip r:embed="rId7"/>
                <a:stretch>
                  <a:fillRect l="-7752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Bent-Up Arrow 29"/>
          <p:cNvSpPr/>
          <p:nvPr/>
        </p:nvSpPr>
        <p:spPr>
          <a:xfrm rot="-5400000">
            <a:off x="7267111" y="3624182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84859" y="3881441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(Green-Gauss</a:t>
            </a:r>
            <a:endParaRPr lang="en-US" sz="14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3697232" y="4693328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835708" y="3828742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3835708" y="4609319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3411873" y="399156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0800000">
            <a:off x="1533483" y="4043781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blipFill rotWithShape="0">
                <a:blip r:embed="rId12"/>
                <a:stretch>
                  <a:fillRect l="-8527" t="-2500" r="-775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blipFill rotWithShape="0">
                <a:blip r:embed="rId15"/>
                <a:stretch>
                  <a:fillRect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Bent-Up Arrow 41"/>
          <p:cNvSpPr/>
          <p:nvPr/>
        </p:nvSpPr>
        <p:spPr>
          <a:xfrm rot="-5400000">
            <a:off x="7686851" y="5416605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511134" y="565849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8215" y="6470377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3636691" y="5605791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636691" y="6386368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 rot="10800000">
            <a:off x="1496516" y="5705080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46360" y="1762382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46360" y="3627235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8604" y="530646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</p:spTree>
    <p:extLst>
      <p:ext uri="{BB962C8B-B14F-4D97-AF65-F5344CB8AC3E}">
        <p14:creationId xmlns:p14="http://schemas.microsoft.com/office/powerpoint/2010/main" val="25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 for Fluids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monolithic,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that can be written in block form as: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seek to factorize this system via: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determines the projection time scale, choose to approximate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dirty="0"/>
              <a:t> controls the projection error, choose to cancel </a:t>
            </a:r>
            <a:r>
              <a:rPr lang="en-US" b="1" dirty="0"/>
              <a:t>BD</a:t>
            </a:r>
            <a:r>
              <a:rPr lang="en-US" b="1" baseline="-25000" dirty="0"/>
              <a:t>2</a:t>
            </a:r>
            <a:r>
              <a:rPr lang="en-US" b="1" dirty="0"/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blipFill rotWithShape="0">
                <a:blip r:embed="rId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46836" y="5044493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 exact factorization can be recovered by defining: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6400434" y="4925517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 rotWithShape="0">
                <a:blip r:embed="rId6"/>
                <a:stretch>
                  <a:fillRect l="-2107" t="-37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7143" t="-12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7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approximate factorization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be written now as two segregated steps: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This approach seems to be straight forward, however, what errors have we introduced by this procedure of splitting the monolithic (fully coupled) system?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most cases,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is approximately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  <a:r>
              <a:rPr lang="en-US" dirty="0"/>
              <a:t> and a first-order temporal splitting error is noted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0780" y="3165319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8272" y="406827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Nodal Projection: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blipFill rotWithShape="0">
                <a:blip r:embed="rId6"/>
                <a:stretch>
                  <a:fillRect t="-1956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5387110" y="30134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blipFill rotWithShape="0">
                <a:blip r:embed="rId7"/>
                <a:stretch>
                  <a:fillRect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550018" y="3871471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741750" y="5712771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Exact </a:t>
            </a:r>
            <a:r>
              <a:rPr lang="en-US" dirty="0" err="1">
                <a:latin typeface="+mj-lt"/>
              </a:rPr>
              <a:t>iff</a:t>
            </a:r>
            <a:r>
              <a:rPr lang="en-US" dirty="0">
                <a:latin typeface="+mj-lt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Pressure-Projection </a:t>
            </a:r>
            <a:br>
              <a:rPr lang="en-US" dirty="0"/>
            </a:br>
            <a:r>
              <a:rPr lang="en-US" dirty="0"/>
              <a:t> 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Laplace operator, -</a:t>
            </a:r>
            <a:r>
              <a:rPr lang="en-US" b="1" dirty="0"/>
              <a:t>L</a:t>
            </a: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demonstrate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1739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 rotWithShape="0">
                <a:blip r:embed="rId8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188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Dwyer (1990)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Almgren (2000)</a:t>
            </a:r>
          </a:p>
        </p:txBody>
      </p:sp>
    </p:spTree>
    <p:extLst>
      <p:ext uri="{BB962C8B-B14F-4D97-AF65-F5344CB8AC3E}">
        <p14:creationId xmlns:p14="http://schemas.microsoft.com/office/powerpoint/2010/main" val="553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Pressure Stabilization (L!=DG) in an Equal-Order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" y="2372810"/>
            <a:ext cx="4392400" cy="368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6" y="2629819"/>
            <a:ext cx="3926540" cy="3167534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classic lid-driven cavity flow with top wall velocity of </a:t>
            </a:r>
            <a:r>
              <a:rPr lang="en-US" dirty="0" err="1"/>
              <a:t>Uo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9412" y="2213601"/>
            <a:ext cx="2083893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23" y="202893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Uo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4537" y="5798769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Unsmoothed pressure field at </a:t>
            </a:r>
          </a:p>
          <a:p>
            <a:pPr algn="ctr"/>
            <a:r>
              <a:rPr lang="en-US" dirty="0"/>
              <a:t>various Courant numbers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4037" y="5992336"/>
            <a:ext cx="282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lid-driven cavity velocity </a:t>
            </a:r>
          </a:p>
          <a:p>
            <a:pPr algn="ctr"/>
            <a:r>
              <a:rPr lang="en-US" dirty="0"/>
              <a:t>(u-component)</a:t>
            </a:r>
          </a:p>
        </p:txBody>
      </p:sp>
    </p:spTree>
    <p:extLst>
      <p:ext uri="{BB962C8B-B14F-4D97-AF65-F5344CB8AC3E}">
        <p14:creationId xmlns:p14="http://schemas.microsoft.com/office/powerpoint/2010/main" val="19997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Laplace operator, -</a:t>
            </a:r>
            <a:r>
              <a:rPr lang="en-US" b="1" dirty="0"/>
              <a:t>L</a:t>
            </a: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pressure-stabilization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 rotWithShape="0">
                <a:blip r:embed="rId7"/>
                <a:stretch>
                  <a:fillRect t="-1739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 rotWithShape="0">
                <a:blip r:embed="rId8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92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chosen </a:t>
            </a:r>
            <a:r>
              <a:rPr lang="en-US" dirty="0">
                <a:latin typeface="symbol" charset="2"/>
              </a:rPr>
              <a:t>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Recall that the equal-order pressure stabilization error is given by,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Practical examples of error as a function of </a:t>
            </a:r>
            <a:r>
              <a:rPr lang="en-US" dirty="0">
                <a:latin typeface="symbol" charset="2"/>
              </a:rPr>
              <a:t>t</a:t>
            </a:r>
            <a:r>
              <a:rPr lang="en-US" dirty="0"/>
              <a:t> =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 for canonical cavity and jet flow; error relative to either characteristic or stabilized approach of Soto and </a:t>
            </a:r>
            <a:r>
              <a:rPr lang="en-US" dirty="0" err="1"/>
              <a:t>Lohner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75" y="3379807"/>
            <a:ext cx="3813173" cy="281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66" y="3420836"/>
            <a:ext cx="3973591" cy="2777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6255" y="6161475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Driven Cavity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8326" y="6176036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 Jet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3392</TotalTime>
  <Words>1421</Words>
  <Application>Microsoft Macintosh PowerPoint</Application>
  <PresentationFormat>On-screen Show (4:3)</PresentationFormat>
  <Paragraphs>254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Cambria Math</vt:lpstr>
      <vt:lpstr>Garamond</vt:lpstr>
      <vt:lpstr>Gill Sans MT</vt:lpstr>
      <vt:lpstr>Mangal</vt:lpstr>
      <vt:lpstr>symbol</vt:lpstr>
      <vt:lpstr>Trebuchet MS</vt:lpstr>
      <vt:lpstr>Wingdings</vt:lpstr>
      <vt:lpstr>Sandia2018_4x3</vt:lpstr>
      <vt:lpstr>Guest Lecture Stanford ME469: Splitting and Stabilization Errors</vt:lpstr>
      <vt:lpstr>Splitting and Stabilization Errors: Outline</vt:lpstr>
      <vt:lpstr>Introduction to Block Matrix Form</vt:lpstr>
      <vt:lpstr>Introduction to Block Matrix Form for Fluids</vt:lpstr>
      <vt:lpstr>Introduction to Block Matrix Form</vt:lpstr>
      <vt:lpstr>Incremental Pressure-Projection    without Pressure Stabilization</vt:lpstr>
      <vt:lpstr>The Role of Pressure Stabilization (L!=DG) in an Equal-Order Approach</vt:lpstr>
      <vt:lpstr>Incremental Approximate Pressure-Projection   with Pressure Stabilization Errors</vt:lpstr>
      <vt:lpstr>Sensitivity to chosen t</vt:lpstr>
      <vt:lpstr>Monolithic Staggered or Equal-order Interpolation (Collocated)</vt:lpstr>
      <vt:lpstr>The Choice of the B1 can Vary by The Method..</vt:lpstr>
      <vt:lpstr>Code Verification To Establish Accuracy</vt:lpstr>
      <vt:lpstr>A note on boundary conditions</vt:lpstr>
      <vt:lpstr>Weak vs Strong</vt:lpstr>
      <vt:lpstr>Splitting and Stabilization Errors: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93</cp:revision>
  <cp:lastPrinted>2018-08-23T01:14:34Z</cp:lastPrinted>
  <dcterms:created xsi:type="dcterms:W3CDTF">2017-10-14T01:15:26Z</dcterms:created>
  <dcterms:modified xsi:type="dcterms:W3CDTF">2019-01-10T18:27:15Z</dcterms:modified>
</cp:coreProperties>
</file>